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2" r:id="rId4"/>
    <p:sldId id="264" r:id="rId5"/>
    <p:sldId id="257" r:id="rId6"/>
    <p:sldId id="263" r:id="rId7"/>
    <p:sldId id="265" r:id="rId8"/>
    <p:sldId id="272" r:id="rId9"/>
    <p:sldId id="260" r:id="rId10"/>
    <p:sldId id="266" r:id="rId11"/>
    <p:sldId id="268" r:id="rId12"/>
    <p:sldId id="271" r:id="rId13"/>
    <p:sldId id="273" r:id="rId14"/>
    <p:sldId id="267" r:id="rId15"/>
    <p:sldId id="258" r:id="rId16"/>
    <p:sldId id="274" r:id="rId17"/>
    <p:sldId id="275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9864"/>
  </p:normalViewPr>
  <p:slideViewPr>
    <p:cSldViewPr snapToGrid="0" snapToObjects="1">
      <p:cViewPr varScale="1">
        <p:scale>
          <a:sx n="101" d="100"/>
          <a:sy n="101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587B-F59E-104C-AE6F-93E9B481D1F7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EC70-912B-384F-8EFF-E41BA386D59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5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2. You may end up finding contradiction</a:t>
            </a:r>
          </a:p>
          <a:p>
            <a:r>
              <a:rPr lang="en-NL" dirty="0"/>
              <a:t>Undecidability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EC70-912B-384F-8EFF-E41BA386D597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1213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C5344-313E-3E48-AAFF-0941A63DCF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865C-539B-DC4F-94EB-64BCCE62F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F4A32-D291-4D4D-A831-6F5132940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08ECA-1322-0242-8639-41E626287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0C5D8-D6A8-4645-8111-C0280AEE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7237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F582-A9F3-7F42-A0BE-AC3BA0101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F95E3-7EE1-8442-84E0-BAF30A715C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8C8F9-81D9-C240-9B91-052C8436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211F8-1F30-494B-80A1-381AF70AB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8F98-F575-0D49-8CB4-011F7774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4366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917F31-0817-DE45-9ECD-0C78BFB2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C61C2-3701-294B-AE9E-D34DA4776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1EC90-6C4D-654D-9AD8-72CA23DB1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9C72C6-FFC9-D14F-9848-79114D519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9912F-8C14-DD46-9438-5B27D510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85204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0FEC-776B-BA42-8B5C-7F9B2363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FB53D-2309-3541-A5F5-A988F4CD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F642-5C1D-5945-B03F-83AD4CA33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A7F8A-EC12-DB40-AB71-610374A1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BF090-42A0-B144-8E02-208B3738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020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AB56D-FFB5-7140-A016-D8F820D55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EFC9-1880-BF4B-AF34-3D52857E2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B047-7FE1-8244-AC93-4CBED6C8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25572-C9B4-2E4C-90F7-71C54712F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6C70-7E4A-C74D-AF8C-B6B6D50A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1957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958CF-2A60-CE4B-8BC5-082DC8F46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9CA1-87A4-354A-B8B8-19E2D18744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DAB585-1EA9-5447-8817-C0F7A1EC7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B928C-87E6-054D-B550-5EFE3A292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942A-6529-4745-8CD5-B23376A1C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231E0-28BD-D341-BE2E-B28E606B3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88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E226-621E-934B-9E56-57BFB89E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F0F7B-D958-3C43-BFF9-AA9DC2EF7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EB194-89D5-7E4C-8E25-2F7978CBF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0160BD-14B8-5C4B-B483-8E8DECBF5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78B40-00FB-8640-A097-5318D08C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952D97-838A-5C43-B876-112106C5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A3E471-480D-DE4F-91F7-7DC7FC51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09ADC6-E30A-1B4C-A42C-3AB18EFFD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096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AEA1-2D65-6A4B-B129-DA128F5A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35263C-3073-E348-AB51-9C8B79880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2D9D3-00D2-CA4F-9CA8-5D35D4477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059931-8A4A-8B40-A40C-DC1B9EDB5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3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201E7C-F631-E94E-AF08-C0347D1BF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6AF1BD-7A42-A940-ADCD-3D067EE5C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7B032-5C82-8D40-A9F2-567E4D51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8471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DCDF0-1E28-8A4F-AD8A-094BA193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2B40C-623C-174D-A34E-82D6E4C1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DADBFC-8C9F-9A4C-BDFC-DAF4D4EB3D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5BEF6-7ACF-504F-A4AC-6A252502A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93D2D-907B-F74F-9326-D7DBB25C9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D92FA-AFD6-E94F-82E7-41C8576D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11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64BFB-3895-2D4A-BDD4-BF3C1D16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6F6755-89A8-3549-81F3-0E54655D48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DF360-1150-4C40-8B20-DB3569B4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FCFAC-D095-434A-80D2-D4917B1CF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7B2A-EE30-4940-98D2-8E00533B7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F112D-12D0-714B-92DB-586E1B50E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2717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92763C-ECD7-8D42-9986-D5F61DCA8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1C45C-2BEC-284B-B930-27D48E742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69181-76CB-534B-9ECB-F70AFB2E79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6C9D77-8464-2246-AD90-410A3606C8B0}" type="datetimeFigureOut">
              <a:rPr lang="en-NL" smtClean="0"/>
              <a:t>24/12/2020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3789-F2D5-614F-96D1-4B4C9B635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5E326-D683-C743-ABD7-4EBB8BC96C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AFD97-A8CD-8F4D-9EC8-5ECD788469A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6726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FAE6E8-1D9E-4905-AAFE-978D33182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FEC81-F071-844D-9ED4-4E71B7E5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5234" y="1366076"/>
            <a:ext cx="10361531" cy="2678363"/>
          </a:xfrm>
        </p:spPr>
        <p:txBody>
          <a:bodyPr>
            <a:normAutofit/>
          </a:bodyPr>
          <a:lstStyle/>
          <a:p>
            <a:pPr algn="l"/>
            <a:r>
              <a:rPr lang="en-NL" sz="6100" dirty="0">
                <a:solidFill>
                  <a:schemeClr val="bg1"/>
                </a:solidFill>
              </a:rPr>
              <a:t>Software 2.0, Abstraction and </a:t>
            </a:r>
            <a:r>
              <a:rPr lang="en-GB" sz="6100" dirty="0">
                <a:solidFill>
                  <a:schemeClr val="bg1"/>
                </a:solidFill>
              </a:rPr>
              <a:t>Gödel’s Incompleteness Theorems</a:t>
            </a:r>
            <a:endParaRPr lang="en-NL" sz="61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9D1CBF-A219-4C01-85A0-9DF6151E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79015" y="0"/>
            <a:ext cx="712985" cy="6858000"/>
            <a:chOff x="11479015" y="0"/>
            <a:chExt cx="712985" cy="6858000"/>
          </a:xfrm>
          <a:effectLst>
            <a:outerShdw blurRad="381000" dist="152400" dir="10800000" algn="ctr" rotWithShape="0">
              <a:schemeClr val="bg1">
                <a:alpha val="10000"/>
              </a:schemeClr>
            </a:outerShdw>
          </a:effectLst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9FC63AB-02B8-4DDD-8778-397188A37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8" y="0"/>
              <a:ext cx="712982" cy="6858000"/>
            </a:xfrm>
            <a:custGeom>
              <a:avLst/>
              <a:gdLst>
                <a:gd name="connsiteX0" fmla="*/ 280560 w 712982"/>
                <a:gd name="connsiteY0" fmla="*/ 0 h 6858000"/>
                <a:gd name="connsiteX1" fmla="*/ 712982 w 712982"/>
                <a:gd name="connsiteY1" fmla="*/ 0 h 6858000"/>
                <a:gd name="connsiteX2" fmla="*/ 712982 w 712982"/>
                <a:gd name="connsiteY2" fmla="*/ 6858000 h 6858000"/>
                <a:gd name="connsiteX3" fmla="*/ 372527 w 712982"/>
                <a:gd name="connsiteY3" fmla="*/ 6858000 h 6858000"/>
                <a:gd name="connsiteX4" fmla="*/ 372901 w 712982"/>
                <a:gd name="connsiteY4" fmla="*/ 6835810 h 6858000"/>
                <a:gd name="connsiteX5" fmla="*/ 363017 w 712982"/>
                <a:gd name="connsiteY5" fmla="*/ 6518145 h 6858000"/>
                <a:gd name="connsiteX6" fmla="*/ 310498 w 712982"/>
                <a:gd name="connsiteY6" fmla="*/ 6393936 h 6858000"/>
                <a:gd name="connsiteX7" fmla="*/ 305420 w 712982"/>
                <a:gd name="connsiteY7" fmla="*/ 6355564 h 6858000"/>
                <a:gd name="connsiteX8" fmla="*/ 311030 w 712982"/>
                <a:gd name="connsiteY8" fmla="*/ 6267729 h 6858000"/>
                <a:gd name="connsiteX9" fmla="*/ 281440 w 712982"/>
                <a:gd name="connsiteY9" fmla="*/ 6090959 h 6858000"/>
                <a:gd name="connsiteX10" fmla="*/ 258928 w 712982"/>
                <a:gd name="connsiteY10" fmla="*/ 6026981 h 6858000"/>
                <a:gd name="connsiteX11" fmla="*/ 245105 w 712982"/>
                <a:gd name="connsiteY11" fmla="*/ 5991615 h 6858000"/>
                <a:gd name="connsiteX12" fmla="*/ 197441 w 712982"/>
                <a:gd name="connsiteY12" fmla="*/ 5807458 h 6858000"/>
                <a:gd name="connsiteX13" fmla="*/ 159115 w 712982"/>
                <a:gd name="connsiteY13" fmla="*/ 5727356 h 6858000"/>
                <a:gd name="connsiteX14" fmla="*/ 152306 w 712982"/>
                <a:gd name="connsiteY14" fmla="*/ 5705270 h 6858000"/>
                <a:gd name="connsiteX15" fmla="*/ 150939 w 712982"/>
                <a:gd name="connsiteY15" fmla="*/ 5580441 h 6858000"/>
                <a:gd name="connsiteX16" fmla="*/ 187956 w 712982"/>
                <a:gd name="connsiteY16" fmla="*/ 5482729 h 6858000"/>
                <a:gd name="connsiteX17" fmla="*/ 201902 w 712982"/>
                <a:gd name="connsiteY17" fmla="*/ 5463053 h 6858000"/>
                <a:gd name="connsiteX18" fmla="*/ 168174 w 712982"/>
                <a:gd name="connsiteY18" fmla="*/ 5205662 h 6858000"/>
                <a:gd name="connsiteX19" fmla="*/ 157186 w 712982"/>
                <a:gd name="connsiteY19" fmla="*/ 5166766 h 6858000"/>
                <a:gd name="connsiteX20" fmla="*/ 163999 w 712982"/>
                <a:gd name="connsiteY20" fmla="*/ 4972256 h 6858000"/>
                <a:gd name="connsiteX21" fmla="*/ 163388 w 712982"/>
                <a:gd name="connsiteY21" fmla="*/ 4915833 h 6858000"/>
                <a:gd name="connsiteX22" fmla="*/ 166361 w 712982"/>
                <a:gd name="connsiteY22" fmla="*/ 4712964 h 6858000"/>
                <a:gd name="connsiteX23" fmla="*/ 140122 w 712982"/>
                <a:gd name="connsiteY23" fmla="*/ 4687152 h 6858000"/>
                <a:gd name="connsiteX24" fmla="*/ 73058 w 712982"/>
                <a:gd name="connsiteY24" fmla="*/ 4611951 h 6858000"/>
                <a:gd name="connsiteX25" fmla="*/ 3979 w 712982"/>
                <a:gd name="connsiteY25" fmla="*/ 4456771 h 6858000"/>
                <a:gd name="connsiteX26" fmla="*/ 2091 w 712982"/>
                <a:gd name="connsiteY26" fmla="*/ 4412781 h 6858000"/>
                <a:gd name="connsiteX27" fmla="*/ 75905 w 712982"/>
                <a:gd name="connsiteY27" fmla="*/ 4292897 h 6858000"/>
                <a:gd name="connsiteX28" fmla="*/ 104434 w 712982"/>
                <a:gd name="connsiteY28" fmla="*/ 4235333 h 6858000"/>
                <a:gd name="connsiteX29" fmla="*/ 151065 w 712982"/>
                <a:gd name="connsiteY29" fmla="*/ 4075686 h 6858000"/>
                <a:gd name="connsiteX30" fmla="*/ 161243 w 712982"/>
                <a:gd name="connsiteY30" fmla="*/ 4061695 h 6858000"/>
                <a:gd name="connsiteX31" fmla="*/ 286285 w 712982"/>
                <a:gd name="connsiteY31" fmla="*/ 3933862 h 6858000"/>
                <a:gd name="connsiteX32" fmla="*/ 306926 w 712982"/>
                <a:gd name="connsiteY32" fmla="*/ 3905847 h 6858000"/>
                <a:gd name="connsiteX33" fmla="*/ 340015 w 712982"/>
                <a:gd name="connsiteY33" fmla="*/ 3871199 h 6858000"/>
                <a:gd name="connsiteX34" fmla="*/ 400111 w 712982"/>
                <a:gd name="connsiteY34" fmla="*/ 3767743 h 6858000"/>
                <a:gd name="connsiteX35" fmla="*/ 409694 w 712982"/>
                <a:gd name="connsiteY35" fmla="*/ 3646690 h 6858000"/>
                <a:gd name="connsiteX36" fmla="*/ 428447 w 712982"/>
                <a:gd name="connsiteY36" fmla="*/ 3499752 h 6858000"/>
                <a:gd name="connsiteX37" fmla="*/ 445033 w 712982"/>
                <a:gd name="connsiteY37" fmla="*/ 3437349 h 6858000"/>
                <a:gd name="connsiteX38" fmla="*/ 471431 w 712982"/>
                <a:gd name="connsiteY38" fmla="*/ 3272018 h 6858000"/>
                <a:gd name="connsiteX39" fmla="*/ 495919 w 712982"/>
                <a:gd name="connsiteY39" fmla="*/ 3153432 h 6858000"/>
                <a:gd name="connsiteX40" fmla="*/ 499541 w 712982"/>
                <a:gd name="connsiteY40" fmla="*/ 2985907 h 6858000"/>
                <a:gd name="connsiteX41" fmla="*/ 491640 w 712982"/>
                <a:gd name="connsiteY41" fmla="*/ 2905697 h 6858000"/>
                <a:gd name="connsiteX42" fmla="*/ 586592 w 712982"/>
                <a:gd name="connsiteY42" fmla="*/ 2746325 h 6858000"/>
                <a:gd name="connsiteX43" fmla="*/ 647211 w 712982"/>
                <a:gd name="connsiteY43" fmla="*/ 2620857 h 6858000"/>
                <a:gd name="connsiteX44" fmla="*/ 598120 w 712982"/>
                <a:gd name="connsiteY44" fmla="*/ 2501248 h 6858000"/>
                <a:gd name="connsiteX45" fmla="*/ 560897 w 712982"/>
                <a:gd name="connsiteY45" fmla="*/ 2471368 h 6858000"/>
                <a:gd name="connsiteX46" fmla="*/ 506928 w 712982"/>
                <a:gd name="connsiteY46" fmla="*/ 2272389 h 6858000"/>
                <a:gd name="connsiteX47" fmla="*/ 474122 w 712982"/>
                <a:gd name="connsiteY47" fmla="*/ 1983284 h 6858000"/>
                <a:gd name="connsiteX48" fmla="*/ 349180 w 712982"/>
                <a:gd name="connsiteY48" fmla="*/ 1510207 h 6858000"/>
                <a:gd name="connsiteX49" fmla="*/ 306451 w 712982"/>
                <a:gd name="connsiteY49" fmla="*/ 1430003 h 6858000"/>
                <a:gd name="connsiteX50" fmla="*/ 287747 w 712982"/>
                <a:gd name="connsiteY50" fmla="*/ 1336633 h 6858000"/>
                <a:gd name="connsiteX51" fmla="*/ 304326 w 712982"/>
                <a:gd name="connsiteY51" fmla="*/ 1298229 h 6858000"/>
                <a:gd name="connsiteX52" fmla="*/ 317671 w 712982"/>
                <a:gd name="connsiteY52" fmla="*/ 1136667 h 6858000"/>
                <a:gd name="connsiteX53" fmla="*/ 314959 w 712982"/>
                <a:gd name="connsiteY53" fmla="*/ 1106522 h 6858000"/>
                <a:gd name="connsiteX54" fmla="*/ 290675 w 712982"/>
                <a:gd name="connsiteY54" fmla="*/ 1004980 h 6858000"/>
                <a:gd name="connsiteX55" fmla="*/ 272712 w 712982"/>
                <a:gd name="connsiteY55" fmla="*/ 910357 h 6858000"/>
                <a:gd name="connsiteX56" fmla="*/ 270963 w 712982"/>
                <a:gd name="connsiteY56" fmla="*/ 667028 h 6858000"/>
                <a:gd name="connsiteX57" fmla="*/ 244986 w 712982"/>
                <a:gd name="connsiteY57" fmla="*/ 483131 h 6858000"/>
                <a:gd name="connsiteX58" fmla="*/ 241465 w 712982"/>
                <a:gd name="connsiteY58" fmla="*/ 397465 h 6858000"/>
                <a:gd name="connsiteX59" fmla="*/ 244890 w 712982"/>
                <a:gd name="connsiteY59" fmla="*/ 348507 h 6858000"/>
                <a:gd name="connsiteX60" fmla="*/ 293439 w 712982"/>
                <a:gd name="connsiteY60" fmla="*/ 233141 h 6858000"/>
                <a:gd name="connsiteX61" fmla="*/ 300513 w 712982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2" h="6858000">
                  <a:moveTo>
                    <a:pt x="280560" y="0"/>
                  </a:moveTo>
                  <a:lnTo>
                    <a:pt x="712982" y="0"/>
                  </a:lnTo>
                  <a:lnTo>
                    <a:pt x="712982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C0AB7ED-D983-4149-A166-B31B7116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79015" y="0"/>
              <a:ext cx="712985" cy="6858000"/>
            </a:xfrm>
            <a:custGeom>
              <a:avLst/>
              <a:gdLst>
                <a:gd name="connsiteX0" fmla="*/ 280560 w 712985"/>
                <a:gd name="connsiteY0" fmla="*/ 0 h 6858000"/>
                <a:gd name="connsiteX1" fmla="*/ 712985 w 712985"/>
                <a:gd name="connsiteY1" fmla="*/ 0 h 6858000"/>
                <a:gd name="connsiteX2" fmla="*/ 712985 w 712985"/>
                <a:gd name="connsiteY2" fmla="*/ 6858000 h 6858000"/>
                <a:gd name="connsiteX3" fmla="*/ 372527 w 712985"/>
                <a:gd name="connsiteY3" fmla="*/ 6858000 h 6858000"/>
                <a:gd name="connsiteX4" fmla="*/ 372901 w 712985"/>
                <a:gd name="connsiteY4" fmla="*/ 6835810 h 6858000"/>
                <a:gd name="connsiteX5" fmla="*/ 363017 w 712985"/>
                <a:gd name="connsiteY5" fmla="*/ 6518145 h 6858000"/>
                <a:gd name="connsiteX6" fmla="*/ 310498 w 712985"/>
                <a:gd name="connsiteY6" fmla="*/ 6393936 h 6858000"/>
                <a:gd name="connsiteX7" fmla="*/ 305420 w 712985"/>
                <a:gd name="connsiteY7" fmla="*/ 6355564 h 6858000"/>
                <a:gd name="connsiteX8" fmla="*/ 311030 w 712985"/>
                <a:gd name="connsiteY8" fmla="*/ 6267729 h 6858000"/>
                <a:gd name="connsiteX9" fmla="*/ 281440 w 712985"/>
                <a:gd name="connsiteY9" fmla="*/ 6090959 h 6858000"/>
                <a:gd name="connsiteX10" fmla="*/ 258928 w 712985"/>
                <a:gd name="connsiteY10" fmla="*/ 6026981 h 6858000"/>
                <a:gd name="connsiteX11" fmla="*/ 245105 w 712985"/>
                <a:gd name="connsiteY11" fmla="*/ 5991615 h 6858000"/>
                <a:gd name="connsiteX12" fmla="*/ 197441 w 712985"/>
                <a:gd name="connsiteY12" fmla="*/ 5807458 h 6858000"/>
                <a:gd name="connsiteX13" fmla="*/ 159115 w 712985"/>
                <a:gd name="connsiteY13" fmla="*/ 5727356 h 6858000"/>
                <a:gd name="connsiteX14" fmla="*/ 152306 w 712985"/>
                <a:gd name="connsiteY14" fmla="*/ 5705270 h 6858000"/>
                <a:gd name="connsiteX15" fmla="*/ 150939 w 712985"/>
                <a:gd name="connsiteY15" fmla="*/ 5580441 h 6858000"/>
                <a:gd name="connsiteX16" fmla="*/ 187956 w 712985"/>
                <a:gd name="connsiteY16" fmla="*/ 5482729 h 6858000"/>
                <a:gd name="connsiteX17" fmla="*/ 201902 w 712985"/>
                <a:gd name="connsiteY17" fmla="*/ 5463053 h 6858000"/>
                <a:gd name="connsiteX18" fmla="*/ 168174 w 712985"/>
                <a:gd name="connsiteY18" fmla="*/ 5205662 h 6858000"/>
                <a:gd name="connsiteX19" fmla="*/ 157186 w 712985"/>
                <a:gd name="connsiteY19" fmla="*/ 5166766 h 6858000"/>
                <a:gd name="connsiteX20" fmla="*/ 163999 w 712985"/>
                <a:gd name="connsiteY20" fmla="*/ 4972256 h 6858000"/>
                <a:gd name="connsiteX21" fmla="*/ 163388 w 712985"/>
                <a:gd name="connsiteY21" fmla="*/ 4915833 h 6858000"/>
                <a:gd name="connsiteX22" fmla="*/ 166361 w 712985"/>
                <a:gd name="connsiteY22" fmla="*/ 4712964 h 6858000"/>
                <a:gd name="connsiteX23" fmla="*/ 140122 w 712985"/>
                <a:gd name="connsiteY23" fmla="*/ 4687152 h 6858000"/>
                <a:gd name="connsiteX24" fmla="*/ 73058 w 712985"/>
                <a:gd name="connsiteY24" fmla="*/ 4611951 h 6858000"/>
                <a:gd name="connsiteX25" fmla="*/ 3979 w 712985"/>
                <a:gd name="connsiteY25" fmla="*/ 4456771 h 6858000"/>
                <a:gd name="connsiteX26" fmla="*/ 2091 w 712985"/>
                <a:gd name="connsiteY26" fmla="*/ 4412781 h 6858000"/>
                <a:gd name="connsiteX27" fmla="*/ 75905 w 712985"/>
                <a:gd name="connsiteY27" fmla="*/ 4292897 h 6858000"/>
                <a:gd name="connsiteX28" fmla="*/ 104434 w 712985"/>
                <a:gd name="connsiteY28" fmla="*/ 4235333 h 6858000"/>
                <a:gd name="connsiteX29" fmla="*/ 151065 w 712985"/>
                <a:gd name="connsiteY29" fmla="*/ 4075686 h 6858000"/>
                <a:gd name="connsiteX30" fmla="*/ 161243 w 712985"/>
                <a:gd name="connsiteY30" fmla="*/ 4061695 h 6858000"/>
                <a:gd name="connsiteX31" fmla="*/ 286285 w 712985"/>
                <a:gd name="connsiteY31" fmla="*/ 3933862 h 6858000"/>
                <a:gd name="connsiteX32" fmla="*/ 306926 w 712985"/>
                <a:gd name="connsiteY32" fmla="*/ 3905847 h 6858000"/>
                <a:gd name="connsiteX33" fmla="*/ 340015 w 712985"/>
                <a:gd name="connsiteY33" fmla="*/ 3871199 h 6858000"/>
                <a:gd name="connsiteX34" fmla="*/ 400111 w 712985"/>
                <a:gd name="connsiteY34" fmla="*/ 3767743 h 6858000"/>
                <a:gd name="connsiteX35" fmla="*/ 409694 w 712985"/>
                <a:gd name="connsiteY35" fmla="*/ 3646690 h 6858000"/>
                <a:gd name="connsiteX36" fmla="*/ 428447 w 712985"/>
                <a:gd name="connsiteY36" fmla="*/ 3499752 h 6858000"/>
                <a:gd name="connsiteX37" fmla="*/ 445033 w 712985"/>
                <a:gd name="connsiteY37" fmla="*/ 3437349 h 6858000"/>
                <a:gd name="connsiteX38" fmla="*/ 471431 w 712985"/>
                <a:gd name="connsiteY38" fmla="*/ 3272018 h 6858000"/>
                <a:gd name="connsiteX39" fmla="*/ 495919 w 712985"/>
                <a:gd name="connsiteY39" fmla="*/ 3153432 h 6858000"/>
                <a:gd name="connsiteX40" fmla="*/ 499541 w 712985"/>
                <a:gd name="connsiteY40" fmla="*/ 2985907 h 6858000"/>
                <a:gd name="connsiteX41" fmla="*/ 491640 w 712985"/>
                <a:gd name="connsiteY41" fmla="*/ 2905697 h 6858000"/>
                <a:gd name="connsiteX42" fmla="*/ 586592 w 712985"/>
                <a:gd name="connsiteY42" fmla="*/ 2746325 h 6858000"/>
                <a:gd name="connsiteX43" fmla="*/ 647211 w 712985"/>
                <a:gd name="connsiteY43" fmla="*/ 2620857 h 6858000"/>
                <a:gd name="connsiteX44" fmla="*/ 598120 w 712985"/>
                <a:gd name="connsiteY44" fmla="*/ 2501248 h 6858000"/>
                <a:gd name="connsiteX45" fmla="*/ 560897 w 712985"/>
                <a:gd name="connsiteY45" fmla="*/ 2471368 h 6858000"/>
                <a:gd name="connsiteX46" fmla="*/ 506928 w 712985"/>
                <a:gd name="connsiteY46" fmla="*/ 2272389 h 6858000"/>
                <a:gd name="connsiteX47" fmla="*/ 474122 w 712985"/>
                <a:gd name="connsiteY47" fmla="*/ 1983284 h 6858000"/>
                <a:gd name="connsiteX48" fmla="*/ 349180 w 712985"/>
                <a:gd name="connsiteY48" fmla="*/ 1510207 h 6858000"/>
                <a:gd name="connsiteX49" fmla="*/ 306451 w 712985"/>
                <a:gd name="connsiteY49" fmla="*/ 1430003 h 6858000"/>
                <a:gd name="connsiteX50" fmla="*/ 287747 w 712985"/>
                <a:gd name="connsiteY50" fmla="*/ 1336633 h 6858000"/>
                <a:gd name="connsiteX51" fmla="*/ 304326 w 712985"/>
                <a:gd name="connsiteY51" fmla="*/ 1298229 h 6858000"/>
                <a:gd name="connsiteX52" fmla="*/ 317671 w 712985"/>
                <a:gd name="connsiteY52" fmla="*/ 1136667 h 6858000"/>
                <a:gd name="connsiteX53" fmla="*/ 314959 w 712985"/>
                <a:gd name="connsiteY53" fmla="*/ 1106522 h 6858000"/>
                <a:gd name="connsiteX54" fmla="*/ 290675 w 712985"/>
                <a:gd name="connsiteY54" fmla="*/ 1004980 h 6858000"/>
                <a:gd name="connsiteX55" fmla="*/ 272712 w 712985"/>
                <a:gd name="connsiteY55" fmla="*/ 910357 h 6858000"/>
                <a:gd name="connsiteX56" fmla="*/ 270963 w 712985"/>
                <a:gd name="connsiteY56" fmla="*/ 667028 h 6858000"/>
                <a:gd name="connsiteX57" fmla="*/ 244986 w 712985"/>
                <a:gd name="connsiteY57" fmla="*/ 483131 h 6858000"/>
                <a:gd name="connsiteX58" fmla="*/ 241465 w 712985"/>
                <a:gd name="connsiteY58" fmla="*/ 397465 h 6858000"/>
                <a:gd name="connsiteX59" fmla="*/ 244890 w 712985"/>
                <a:gd name="connsiteY59" fmla="*/ 348507 h 6858000"/>
                <a:gd name="connsiteX60" fmla="*/ 293439 w 712985"/>
                <a:gd name="connsiteY60" fmla="*/ 233141 h 6858000"/>
                <a:gd name="connsiteX61" fmla="*/ 300513 w 712985"/>
                <a:gd name="connsiteY61" fmla="*/ 172069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712985" h="6858000">
                  <a:moveTo>
                    <a:pt x="280560" y="0"/>
                  </a:moveTo>
                  <a:lnTo>
                    <a:pt x="712985" y="0"/>
                  </a:lnTo>
                  <a:lnTo>
                    <a:pt x="712985" y="6858000"/>
                  </a:lnTo>
                  <a:lnTo>
                    <a:pt x="372527" y="6858000"/>
                  </a:lnTo>
                  <a:lnTo>
                    <a:pt x="372901" y="6835810"/>
                  </a:lnTo>
                  <a:cubicBezTo>
                    <a:pt x="343741" y="6729822"/>
                    <a:pt x="373381" y="6623551"/>
                    <a:pt x="363017" y="6518145"/>
                  </a:cubicBezTo>
                  <a:cubicBezTo>
                    <a:pt x="358372" y="6470360"/>
                    <a:pt x="362468" y="6422202"/>
                    <a:pt x="310498" y="6393936"/>
                  </a:cubicBezTo>
                  <a:cubicBezTo>
                    <a:pt x="303659" y="6390296"/>
                    <a:pt x="304819" y="6368800"/>
                    <a:pt x="305420" y="6355564"/>
                  </a:cubicBezTo>
                  <a:cubicBezTo>
                    <a:pt x="306594" y="6326166"/>
                    <a:pt x="314451" y="6296329"/>
                    <a:pt x="311030" y="6267729"/>
                  </a:cubicBezTo>
                  <a:cubicBezTo>
                    <a:pt x="304253" y="6208466"/>
                    <a:pt x="293104" y="6149393"/>
                    <a:pt x="281440" y="6090959"/>
                  </a:cubicBezTo>
                  <a:cubicBezTo>
                    <a:pt x="276978" y="6068911"/>
                    <a:pt x="266829" y="6048361"/>
                    <a:pt x="258928" y="6026981"/>
                  </a:cubicBezTo>
                  <a:cubicBezTo>
                    <a:pt x="254416" y="6015184"/>
                    <a:pt x="244605" y="6003083"/>
                    <a:pt x="245105" y="5991615"/>
                  </a:cubicBezTo>
                  <a:cubicBezTo>
                    <a:pt x="248075" y="5925141"/>
                    <a:pt x="216651" y="5867990"/>
                    <a:pt x="197441" y="5807458"/>
                  </a:cubicBezTo>
                  <a:cubicBezTo>
                    <a:pt x="188523" y="5779456"/>
                    <a:pt x="171697" y="5754078"/>
                    <a:pt x="159115" y="5727356"/>
                  </a:cubicBezTo>
                  <a:cubicBezTo>
                    <a:pt x="155717" y="5720411"/>
                    <a:pt x="152517" y="5712566"/>
                    <a:pt x="152306" y="5705270"/>
                  </a:cubicBezTo>
                  <a:cubicBezTo>
                    <a:pt x="151252" y="5663532"/>
                    <a:pt x="151674" y="5621922"/>
                    <a:pt x="150939" y="5580441"/>
                  </a:cubicBezTo>
                  <a:cubicBezTo>
                    <a:pt x="150326" y="5542748"/>
                    <a:pt x="147369" y="5505023"/>
                    <a:pt x="187956" y="5482729"/>
                  </a:cubicBezTo>
                  <a:cubicBezTo>
                    <a:pt x="194324" y="5479395"/>
                    <a:pt x="198291" y="5470181"/>
                    <a:pt x="201902" y="5463053"/>
                  </a:cubicBezTo>
                  <a:cubicBezTo>
                    <a:pt x="257480" y="5353065"/>
                    <a:pt x="249730" y="5298303"/>
                    <a:pt x="168174" y="5205662"/>
                  </a:cubicBezTo>
                  <a:cubicBezTo>
                    <a:pt x="159805" y="5196040"/>
                    <a:pt x="152161" y="5174340"/>
                    <a:pt x="157186" y="5166766"/>
                  </a:cubicBezTo>
                  <a:cubicBezTo>
                    <a:pt x="198743" y="5102508"/>
                    <a:pt x="186477" y="5038579"/>
                    <a:pt x="163999" y="4972256"/>
                  </a:cubicBezTo>
                  <a:cubicBezTo>
                    <a:pt x="158020" y="4955056"/>
                    <a:pt x="155299" y="4930181"/>
                    <a:pt x="163388" y="4915833"/>
                  </a:cubicBezTo>
                  <a:cubicBezTo>
                    <a:pt x="200708" y="4847649"/>
                    <a:pt x="186907" y="4780374"/>
                    <a:pt x="166361" y="4712964"/>
                  </a:cubicBezTo>
                  <a:cubicBezTo>
                    <a:pt x="163165" y="4702485"/>
                    <a:pt x="150748" y="4690669"/>
                    <a:pt x="140122" y="4687152"/>
                  </a:cubicBezTo>
                  <a:cubicBezTo>
                    <a:pt x="102452" y="4674589"/>
                    <a:pt x="86917" y="4644970"/>
                    <a:pt x="73058" y="4611951"/>
                  </a:cubicBezTo>
                  <a:cubicBezTo>
                    <a:pt x="50686" y="4559957"/>
                    <a:pt x="25516" y="4509149"/>
                    <a:pt x="3979" y="4456771"/>
                  </a:cubicBezTo>
                  <a:cubicBezTo>
                    <a:pt x="-1236" y="4443877"/>
                    <a:pt x="-726" y="4427139"/>
                    <a:pt x="2091" y="4412781"/>
                  </a:cubicBezTo>
                  <a:cubicBezTo>
                    <a:pt x="11653" y="4363733"/>
                    <a:pt x="45382" y="4329603"/>
                    <a:pt x="75905" y="4292897"/>
                  </a:cubicBezTo>
                  <a:cubicBezTo>
                    <a:pt x="89361" y="4276787"/>
                    <a:pt x="97880" y="4255660"/>
                    <a:pt x="104434" y="4235333"/>
                  </a:cubicBezTo>
                  <a:cubicBezTo>
                    <a:pt x="121200" y="4182569"/>
                    <a:pt x="135523" y="4128901"/>
                    <a:pt x="151065" y="4075686"/>
                  </a:cubicBezTo>
                  <a:cubicBezTo>
                    <a:pt x="152552" y="4070549"/>
                    <a:pt x="157315" y="4065932"/>
                    <a:pt x="161243" y="4061695"/>
                  </a:cubicBezTo>
                  <a:cubicBezTo>
                    <a:pt x="202828" y="4019095"/>
                    <a:pt x="244731" y="3976753"/>
                    <a:pt x="286285" y="3933862"/>
                  </a:cubicBezTo>
                  <a:cubicBezTo>
                    <a:pt x="294168" y="3925683"/>
                    <a:pt x="299393" y="3914571"/>
                    <a:pt x="306926" y="3905847"/>
                  </a:cubicBezTo>
                  <a:cubicBezTo>
                    <a:pt x="317292" y="3893589"/>
                    <a:pt x="326766" y="3878502"/>
                    <a:pt x="340015" y="3871199"/>
                  </a:cubicBezTo>
                  <a:cubicBezTo>
                    <a:pt x="381725" y="3848490"/>
                    <a:pt x="396760" y="3812013"/>
                    <a:pt x="400111" y="3767743"/>
                  </a:cubicBezTo>
                  <a:cubicBezTo>
                    <a:pt x="403294" y="3727294"/>
                    <a:pt x="405323" y="3686973"/>
                    <a:pt x="409694" y="3646690"/>
                  </a:cubicBezTo>
                  <a:cubicBezTo>
                    <a:pt x="414852" y="3597538"/>
                    <a:pt x="420910" y="3548579"/>
                    <a:pt x="428447" y="3499752"/>
                  </a:cubicBezTo>
                  <a:cubicBezTo>
                    <a:pt x="431696" y="3478619"/>
                    <a:pt x="435683" y="3456228"/>
                    <a:pt x="445033" y="3437349"/>
                  </a:cubicBezTo>
                  <a:cubicBezTo>
                    <a:pt x="470858" y="3384475"/>
                    <a:pt x="486179" y="3329236"/>
                    <a:pt x="471431" y="3272018"/>
                  </a:cubicBezTo>
                  <a:cubicBezTo>
                    <a:pt x="459682" y="3226180"/>
                    <a:pt x="472474" y="3185267"/>
                    <a:pt x="495919" y="3153432"/>
                  </a:cubicBezTo>
                  <a:cubicBezTo>
                    <a:pt x="538461" y="3095505"/>
                    <a:pt x="521296" y="3040311"/>
                    <a:pt x="499541" y="2985907"/>
                  </a:cubicBezTo>
                  <a:cubicBezTo>
                    <a:pt x="488276" y="2957871"/>
                    <a:pt x="486838" y="2934028"/>
                    <a:pt x="491640" y="2905697"/>
                  </a:cubicBezTo>
                  <a:cubicBezTo>
                    <a:pt x="502898" y="2840071"/>
                    <a:pt x="547705" y="2792141"/>
                    <a:pt x="586592" y="2746325"/>
                  </a:cubicBezTo>
                  <a:cubicBezTo>
                    <a:pt x="619786" y="2707275"/>
                    <a:pt x="636305" y="2665661"/>
                    <a:pt x="647211" y="2620857"/>
                  </a:cubicBezTo>
                  <a:cubicBezTo>
                    <a:pt x="661216" y="2564298"/>
                    <a:pt x="648982" y="2522027"/>
                    <a:pt x="598120" y="2501248"/>
                  </a:cubicBezTo>
                  <a:cubicBezTo>
                    <a:pt x="583733" y="2495506"/>
                    <a:pt x="566431" y="2484521"/>
                    <a:pt x="560897" y="2471368"/>
                  </a:cubicBezTo>
                  <a:cubicBezTo>
                    <a:pt x="533469" y="2407931"/>
                    <a:pt x="496686" y="2344634"/>
                    <a:pt x="506928" y="2272389"/>
                  </a:cubicBezTo>
                  <a:cubicBezTo>
                    <a:pt x="520879" y="2172517"/>
                    <a:pt x="509052" y="2077807"/>
                    <a:pt x="474122" y="1983284"/>
                  </a:cubicBezTo>
                  <a:cubicBezTo>
                    <a:pt x="417537" y="1829959"/>
                    <a:pt x="358639" y="1676886"/>
                    <a:pt x="349180" y="1510207"/>
                  </a:cubicBezTo>
                  <a:cubicBezTo>
                    <a:pt x="347619" y="1482573"/>
                    <a:pt x="326399" y="1451821"/>
                    <a:pt x="306451" y="1430003"/>
                  </a:cubicBezTo>
                  <a:cubicBezTo>
                    <a:pt x="268511" y="1388202"/>
                    <a:pt x="266127" y="1390512"/>
                    <a:pt x="287747" y="1336633"/>
                  </a:cubicBezTo>
                  <a:cubicBezTo>
                    <a:pt x="293070" y="1323756"/>
                    <a:pt x="295470" y="1308272"/>
                    <a:pt x="304326" y="1298229"/>
                  </a:cubicBezTo>
                  <a:cubicBezTo>
                    <a:pt x="349361" y="1247057"/>
                    <a:pt x="331041" y="1191986"/>
                    <a:pt x="317671" y="1136667"/>
                  </a:cubicBezTo>
                  <a:cubicBezTo>
                    <a:pt x="315148" y="1126990"/>
                    <a:pt x="311827" y="1115354"/>
                    <a:pt x="314959" y="1106522"/>
                  </a:cubicBezTo>
                  <a:cubicBezTo>
                    <a:pt x="329032" y="1066641"/>
                    <a:pt x="319157" y="1035231"/>
                    <a:pt x="290675" y="1004980"/>
                  </a:cubicBezTo>
                  <a:cubicBezTo>
                    <a:pt x="266138" y="978690"/>
                    <a:pt x="249805" y="947108"/>
                    <a:pt x="272712" y="910357"/>
                  </a:cubicBezTo>
                  <a:cubicBezTo>
                    <a:pt x="323486" y="828702"/>
                    <a:pt x="317578" y="747981"/>
                    <a:pt x="270963" y="667028"/>
                  </a:cubicBezTo>
                  <a:cubicBezTo>
                    <a:pt x="237707" y="609204"/>
                    <a:pt x="225082" y="549995"/>
                    <a:pt x="244986" y="483131"/>
                  </a:cubicBezTo>
                  <a:cubicBezTo>
                    <a:pt x="252708" y="457408"/>
                    <a:pt x="242285" y="426353"/>
                    <a:pt x="241465" y="397465"/>
                  </a:cubicBezTo>
                  <a:cubicBezTo>
                    <a:pt x="240850" y="381142"/>
                    <a:pt x="239176" y="363176"/>
                    <a:pt x="244890" y="348507"/>
                  </a:cubicBezTo>
                  <a:cubicBezTo>
                    <a:pt x="259350" y="309454"/>
                    <a:pt x="279299" y="272445"/>
                    <a:pt x="293439" y="233141"/>
                  </a:cubicBezTo>
                  <a:cubicBezTo>
                    <a:pt x="300152" y="214256"/>
                    <a:pt x="302437" y="192349"/>
                    <a:pt x="300513" y="172069"/>
                  </a:cubicBez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CEFC9D-E117-6844-83F5-77E0B99F4B83}"/>
              </a:ext>
            </a:extLst>
          </p:cNvPr>
          <p:cNvSpPr txBox="1"/>
          <p:nvPr/>
        </p:nvSpPr>
        <p:spPr>
          <a:xfrm>
            <a:off x="1223319" y="5128054"/>
            <a:ext cx="2100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Nate</a:t>
            </a:r>
          </a:p>
          <a:p>
            <a:r>
              <a:rPr lang="en-GB" dirty="0">
                <a:solidFill>
                  <a:srgbClr val="FFC000"/>
                </a:solidFill>
              </a:rPr>
              <a:t>n</a:t>
            </a:r>
            <a:r>
              <a:rPr lang="en-NL" dirty="0">
                <a:solidFill>
                  <a:srgbClr val="FFC000"/>
                </a:solidFill>
              </a:rPr>
              <a:t>atitaw.com</a:t>
            </a:r>
          </a:p>
        </p:txBody>
      </p:sp>
    </p:spTree>
    <p:extLst>
      <p:ext uri="{BB962C8B-B14F-4D97-AF65-F5344CB8AC3E}">
        <p14:creationId xmlns:p14="http://schemas.microsoft.com/office/powerpoint/2010/main" val="2344119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59D1A-2007-C745-9182-60C9874C4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What is Software 2.0?</a:t>
            </a:r>
          </a:p>
        </p:txBody>
      </p:sp>
      <p:pic>
        <p:nvPicPr>
          <p:cNvPr id="7170" name="Picture 2" descr="Software 2.0. I sometimes see people refer to neural… | by Andrej Karpathy  | Medium">
            <a:extLst>
              <a:ext uri="{FF2B5EF4-FFF2-40B4-BE49-F238E27FC236}">
                <a16:creationId xmlns:a16="http://schemas.microsoft.com/office/drawing/2014/main" id="{66587C63-386A-7D4E-869D-6ABEB676E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37974"/>
            <a:ext cx="5455917" cy="313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I is beatable: A simple paradigm from Chess engines">
            <a:extLst>
              <a:ext uri="{FF2B5EF4-FFF2-40B4-BE49-F238E27FC236}">
                <a16:creationId xmlns:a16="http://schemas.microsoft.com/office/drawing/2014/main" id="{3BAC92F7-84AB-D14B-9C57-7775EEBB7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6043" y="778893"/>
            <a:ext cx="5455917" cy="305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179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93775" y="478232"/>
            <a:ext cx="5809306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446" y="1053711"/>
            <a:ext cx="4933490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Modern Artificial Intelligence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9782" y="2639023"/>
            <a:ext cx="4800600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947447" y="2799889"/>
            <a:ext cx="49334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rgbClr val="FFC000"/>
                </a:solidFill>
              </a:rPr>
              <a:t>Execute Training Cycles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i="1" u="sng" dirty="0">
                <a:solidFill>
                  <a:srgbClr val="FFC000"/>
                </a:solidFill>
              </a:rPr>
              <a:t>Extract Rules</a:t>
            </a:r>
            <a:r>
              <a:rPr lang="en-US" sz="2200" i="1" dirty="0">
                <a:solidFill>
                  <a:srgbClr val="FFC000"/>
                </a:solidFill>
              </a:rPr>
              <a:t> from Data</a:t>
            </a:r>
          </a:p>
        </p:txBody>
      </p:sp>
      <p:pic>
        <p:nvPicPr>
          <p:cNvPr id="8" name="ComfortableOrneryKangaroo-mobile" descr="ComfortableOrneryKangaroo-mobile">
            <a:hlinkClick r:id="" action="ppaction://media"/>
            <a:extLst>
              <a:ext uri="{FF2B5EF4-FFF2-40B4-BE49-F238E27FC236}">
                <a16:creationId xmlns:a16="http://schemas.microsoft.com/office/drawing/2014/main" id="{6B06A400-D35F-974D-A3D1-ACC778430C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35674" y="467773"/>
            <a:ext cx="4855464" cy="2731197"/>
          </a:xfrm>
          <a:prstGeom prst="rect">
            <a:avLst/>
          </a:prstGeom>
        </p:spPr>
      </p:pic>
      <p:pic>
        <p:nvPicPr>
          <p:cNvPr id="8196" name="Picture 4" descr="What Is Gradient Descent? | Experfy.com | Experfy Insights">
            <a:extLst>
              <a:ext uri="{FF2B5EF4-FFF2-40B4-BE49-F238E27FC236}">
                <a16:creationId xmlns:a16="http://schemas.microsoft.com/office/drawing/2014/main" id="{FAB933D7-2538-F04B-A7B1-6D98FB592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73" y="3838194"/>
            <a:ext cx="4855464" cy="242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440E381-F886-F642-A140-AC77F04A5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65" y="4933690"/>
            <a:ext cx="5439335" cy="12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1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6DBA4-BF2C-2F4E-8DD1-D460F097A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3788" y="669925"/>
            <a:ext cx="4800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Abstraction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963788" y="2026340"/>
            <a:ext cx="5102006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EDDDD6-02F0-8640-B5C3-15D4C599BF58}"/>
              </a:ext>
            </a:extLst>
          </p:cNvPr>
          <p:cNvSpPr txBox="1"/>
          <p:nvPr/>
        </p:nvSpPr>
        <p:spPr>
          <a:xfrm>
            <a:off x="4924683" y="3563404"/>
            <a:ext cx="6839705" cy="1642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rgbClr val="FFC000"/>
                </a:solidFill>
              </a:rPr>
              <a:t>When you go on a higher-level abstraction, you can fit in more things in your head. You can think more.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FFC000"/>
                </a:solidFill>
              </a:rPr>
              <a:t>			</a:t>
            </a:r>
            <a:r>
              <a:rPr lang="en-US" dirty="0">
                <a:solidFill>
                  <a:srgbClr val="FFC000"/>
                </a:solidFill>
              </a:rPr>
              <a:t>— Christ </a:t>
            </a:r>
            <a:r>
              <a:rPr lang="en-US" dirty="0" err="1">
                <a:solidFill>
                  <a:srgbClr val="FFC000"/>
                </a:solidFill>
              </a:rPr>
              <a:t>Lantner</a:t>
            </a:r>
            <a:r>
              <a:rPr lang="en-US" dirty="0">
                <a:solidFill>
                  <a:srgbClr val="FFC000"/>
                </a:solidFill>
              </a:rPr>
              <a:t>  (Creator of the LLVM)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D005C1-8C51-42D6-9BEE-B9B838497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On Abstraction and Risk. Abstraction is a key component to the… | by Rocco  | Alpine Intel | Medium">
            <a:extLst>
              <a:ext uri="{FF2B5EF4-FFF2-40B4-BE49-F238E27FC236}">
                <a16:creationId xmlns:a16="http://schemas.microsoft.com/office/drawing/2014/main" id="{4F285828-2694-7540-9EDF-8864090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039" y="713676"/>
            <a:ext cx="3256135" cy="2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Abstraction - Computer Science Wiki">
            <a:extLst>
              <a:ext uri="{FF2B5EF4-FFF2-40B4-BE49-F238E27FC236}">
                <a16:creationId xmlns:a16="http://schemas.microsoft.com/office/drawing/2014/main" id="{53823B8C-1F93-F149-B92C-937917B4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7" y="4145786"/>
            <a:ext cx="2659651" cy="19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79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18414D-1626-4996-AACB-23D3DE45B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441CD-508C-7C4C-8F60-994C8D402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9283" y="707132"/>
            <a:ext cx="54691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Paradigm Shift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4C2E9E-0B5D-4B5F-9A1F-70EBDCE39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A9243D-8FC3-4B36-874B-55906B03F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9284" y="3209925"/>
            <a:ext cx="1026271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ADF971-F967-A84F-BE15-2967CAA258C2}"/>
              </a:ext>
            </a:extLst>
          </p:cNvPr>
          <p:cNvSpPr txBox="1"/>
          <p:nvPr/>
        </p:nvSpPr>
        <p:spPr>
          <a:xfrm>
            <a:off x="2804985" y="4471539"/>
            <a:ext cx="6956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rgbClr val="FFC000"/>
                </a:solidFill>
              </a:rPr>
              <a:t>In the past, your source code is your code. In the future, your source code is your data.</a:t>
            </a:r>
            <a:endParaRPr lang="en-NL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14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6383C8-E65E-E24E-BB95-A604685F6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Incompleteness Theorem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4E438C0-342E-654C-9BB0-CC31C076DE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" r="-3" b="6629"/>
          <a:stretch/>
        </p:blipFill>
        <p:spPr>
          <a:xfrm>
            <a:off x="835153" y="2002117"/>
            <a:ext cx="6215794" cy="41715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334906-D024-6D49-9A0A-1B1DDD596E02}"/>
              </a:ext>
            </a:extLst>
          </p:cNvPr>
          <p:cNvSpPr txBox="1"/>
          <p:nvPr/>
        </p:nvSpPr>
        <p:spPr>
          <a:xfrm>
            <a:off x="7533314" y="2953264"/>
            <a:ext cx="3823525" cy="3217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Some statements are true but cannot be proved</a:t>
            </a:r>
          </a:p>
          <a:p>
            <a:pPr marL="742950" indent="-4572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FFC000"/>
                </a:solidFill>
              </a:rPr>
              <a:t>A system of axioms will not be able to show the systems consistency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7509C-FE96-724D-A641-9AC22CF6D584}"/>
              </a:ext>
            </a:extLst>
          </p:cNvPr>
          <p:cNvSpPr txBox="1"/>
          <p:nvPr/>
        </p:nvSpPr>
        <p:spPr>
          <a:xfrm>
            <a:off x="8008803" y="1241954"/>
            <a:ext cx="3546454" cy="2187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Axioms: the basics of formal systems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Win/Lose States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Listable axioms without internal contradiction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54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58BC5E-E27D-44A1-8C74-503792D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3224" y="1143000"/>
            <a:ext cx="0" cy="4572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Gödel's incompleteness theorem – Kapernikov">
            <a:extLst>
              <a:ext uri="{FF2B5EF4-FFF2-40B4-BE49-F238E27FC236}">
                <a16:creationId xmlns:a16="http://schemas.microsoft.com/office/drawing/2014/main" id="{E2150742-8CF6-CC41-917E-9777D5B64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2" r="5431" b="-1"/>
          <a:stretch/>
        </p:blipFill>
        <p:spPr bwMode="auto">
          <a:xfrm>
            <a:off x="806234" y="643467"/>
            <a:ext cx="10579532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275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BCDB-A374-9245-AD2C-2A572C0F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63" y="1422400"/>
            <a:ext cx="450555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bg1"/>
                </a:solidFill>
              </a:rPr>
              <a:t>A Hint to the Next Paradigm -&gt; </a:t>
            </a:r>
            <a:r>
              <a:rPr lang="en-US" sz="4600" i="1" u="sng" dirty="0">
                <a:solidFill>
                  <a:schemeClr val="bg1"/>
                </a:solidFill>
              </a:rPr>
              <a:t>The Strange Loop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0277405F-0B4F-4418-B773-1B3881412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0421" y="226893"/>
            <a:ext cx="5968658" cy="6085007"/>
          </a:xfrm>
          <a:custGeom>
            <a:avLst/>
            <a:gdLst>
              <a:gd name="connsiteX0" fmla="*/ 0 w 5968658"/>
              <a:gd name="connsiteY0" fmla="*/ 0 h 6085007"/>
              <a:gd name="connsiteX1" fmla="*/ 3557919 w 5968658"/>
              <a:gd name="connsiteY1" fmla="*/ 0 h 6085007"/>
              <a:gd name="connsiteX2" fmla="*/ 3557919 w 5968658"/>
              <a:gd name="connsiteY2" fmla="*/ 2195749 h 6085007"/>
              <a:gd name="connsiteX3" fmla="*/ 5968658 w 5968658"/>
              <a:gd name="connsiteY3" fmla="*/ 2195749 h 6085007"/>
              <a:gd name="connsiteX4" fmla="*/ 5968658 w 5968658"/>
              <a:gd name="connsiteY4" fmla="*/ 6085007 h 6085007"/>
              <a:gd name="connsiteX5" fmla="*/ 2058230 w 5968658"/>
              <a:gd name="connsiteY5" fmla="*/ 6085007 h 6085007"/>
              <a:gd name="connsiteX6" fmla="*/ 2058230 w 5968658"/>
              <a:gd name="connsiteY6" fmla="*/ 3538657 h 6085007"/>
              <a:gd name="connsiteX7" fmla="*/ 0 w 5968658"/>
              <a:gd name="connsiteY7" fmla="*/ 3538657 h 6085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8658" h="6085007">
                <a:moveTo>
                  <a:pt x="0" y="0"/>
                </a:moveTo>
                <a:lnTo>
                  <a:pt x="3557919" y="0"/>
                </a:lnTo>
                <a:lnTo>
                  <a:pt x="3557919" y="2195749"/>
                </a:lnTo>
                <a:lnTo>
                  <a:pt x="5968658" y="2195749"/>
                </a:lnTo>
                <a:lnTo>
                  <a:pt x="5968658" y="6085007"/>
                </a:lnTo>
                <a:lnTo>
                  <a:pt x="2058230" y="6085007"/>
                </a:lnTo>
                <a:lnTo>
                  <a:pt x="2058230" y="3538657"/>
                </a:lnTo>
                <a:lnTo>
                  <a:pt x="0" y="3538657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0A05A52-7D62-FC48-890C-4B72E1437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7658" y="2663211"/>
            <a:ext cx="2692415" cy="340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at is your favorite Zen Koan? - Quora">
            <a:extLst>
              <a:ext uri="{FF2B5EF4-FFF2-40B4-BE49-F238E27FC236}">
                <a16:creationId xmlns:a16="http://schemas.microsoft.com/office/drawing/2014/main" id="{484E12E9-3705-C646-B8BF-A34ECE23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9832" y="496673"/>
            <a:ext cx="2999096" cy="299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09700-F384-2641-9817-387157AF9FD1}"/>
              </a:ext>
            </a:extLst>
          </p:cNvPr>
          <p:cNvSpPr txBox="1"/>
          <p:nvPr/>
        </p:nvSpPr>
        <p:spPr>
          <a:xfrm>
            <a:off x="728663" y="4789269"/>
            <a:ext cx="496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rgbClr val="FFC000"/>
                </a:solidFill>
              </a:rPr>
              <a:t>"This statement is false"</a:t>
            </a:r>
            <a:endParaRPr lang="en-NL" sz="3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298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2F86E-CE17-3941-A144-2558C1DE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J.S. Bach - Das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Musikalische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800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Opfer</a:t>
            </a:r>
            <a:r>
              <a:rPr lang="en-US" sz="3800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(The Musical Offering)</a:t>
            </a:r>
            <a:endParaRPr lang="en-US" sz="3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ach, Perpetual Canon (from The Musical Offering, BWV 1079)-ipqyYdWq250" descr="Bach, Perpetual Canon (from The Musical Offering, BWV 1079)-ipqyYdWq250">
            <a:hlinkClick r:id="" action="ppaction://media"/>
            <a:extLst>
              <a:ext uri="{FF2B5EF4-FFF2-40B4-BE49-F238E27FC236}">
                <a16:creationId xmlns:a16="http://schemas.microsoft.com/office/drawing/2014/main" id="{CA199C19-F094-1D44-AB3B-E482455A6E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994" y="2427541"/>
            <a:ext cx="7106913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5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3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F8789-70DF-5C46-9F5F-06D07D4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2903" y="949325"/>
            <a:ext cx="807170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 we find the next paradigm?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How do we encode information into a computer?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3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474146"/>
            <a:ext cx="10515593" cy="11978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Simple Case – Tic-Tac Toe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F5FE34-0A41-407A-8D94-10FCF68F1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7238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INALLY! The Secrets To Winning Tic Tac Toe REVEALED! - Wise DIY | Wise DIY">
            <a:extLst>
              <a:ext uri="{FF2B5EF4-FFF2-40B4-BE49-F238E27FC236}">
                <a16:creationId xmlns:a16="http://schemas.microsoft.com/office/drawing/2014/main" id="{A68766C3-0661-5149-A530-2CD4F9A4B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6" r="4561" b="2"/>
          <a:stretch/>
        </p:blipFill>
        <p:spPr bwMode="auto">
          <a:xfrm>
            <a:off x="1061729" y="4056987"/>
            <a:ext cx="3467119" cy="232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05323" y="1958981"/>
            <a:ext cx="3823525" cy="1623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Game Boundary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B478467-0CDE-8F4B-B2EA-EFB9B2C5C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77" y="2550100"/>
            <a:ext cx="6215794" cy="38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0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A Simple Case – Tic-Tac Toe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648931" y="2438401"/>
            <a:ext cx="3667036" cy="3779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i="1" dirty="0">
              <a:solidFill>
                <a:srgbClr val="FFC000"/>
              </a:solidFill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rgbClr val="FFC000"/>
                </a:solidFill>
              </a:rPr>
              <a:t>Force Compute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F8A4EB4-7105-1548-BD0A-06B1BB1B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 b="8792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/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nl-NL" sz="40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r>
                        <a:rPr lang="nl-NL" sz="4000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=19,683</m:t>
                      </m:r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9EEC1D-8790-154A-8D5D-D195171E2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878" y="4781000"/>
                <a:ext cx="3327887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1537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6F914-DDA2-CB4A-B6B9-3FEFA18FD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1.0 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08C6F-FD88-E54E-8268-A88990674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Tic-Tac Toe</a:t>
            </a:r>
          </a:p>
        </p:txBody>
      </p:sp>
      <p:pic>
        <p:nvPicPr>
          <p:cNvPr id="1028" name="Picture 4" descr="Tic-tac-toe maps with diagrams | blog :: Brent -&gt; [String]">
            <a:extLst>
              <a:ext uri="{FF2B5EF4-FFF2-40B4-BE49-F238E27FC236}">
                <a16:creationId xmlns:a16="http://schemas.microsoft.com/office/drawing/2014/main" id="{37971828-55FE-3D4F-901A-DD2AD5849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05" r="-2" b="2294"/>
          <a:stretch/>
        </p:blipFill>
        <p:spPr bwMode="auto">
          <a:xfrm>
            <a:off x="609600" y="320749"/>
            <a:ext cx="5212080" cy="385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Minimax Algorithm in Game Theory | Set 3 (Tic-Tac-Toe AI - Finding optimal  move) - GeeksforGeeks">
            <a:extLst>
              <a:ext uri="{FF2B5EF4-FFF2-40B4-BE49-F238E27FC236}">
                <a16:creationId xmlns:a16="http://schemas.microsoft.com/office/drawing/2014/main" id="{9B0C6EC0-E39D-9B4B-B809-FB824E482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/>
          <a:stretch/>
        </p:blipFill>
        <p:spPr bwMode="auto">
          <a:xfrm>
            <a:off x="6370320" y="320109"/>
            <a:ext cx="5212080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905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7493F1-D69A-422C-A2FF-0FFF7AE0E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2112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8245"/>
            <a:ext cx="3767328" cy="13258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Slight Complication -- Chess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24144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4882896" y="354237"/>
            <a:ext cx="6675120" cy="1463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Define Rules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i="1" dirty="0">
                <a:solidFill>
                  <a:srgbClr val="FFC000"/>
                </a:solidFill>
              </a:rPr>
              <a:t>Execute a Search Algorithm </a:t>
            </a:r>
          </a:p>
        </p:txBody>
      </p:sp>
      <p:pic>
        <p:nvPicPr>
          <p:cNvPr id="4104" name="Picture 8" descr="7 World's Most Famous Chess Combinations at TheChessWorld.com">
            <a:extLst>
              <a:ext uri="{FF2B5EF4-FFF2-40B4-BE49-F238E27FC236}">
                <a16:creationId xmlns:a16="http://schemas.microsoft.com/office/drawing/2014/main" id="{D5B935A2-1AD6-9C40-B275-F8C91B8B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853" y="2531522"/>
            <a:ext cx="7205205" cy="40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HESS Rules of the Game">
            <a:extLst>
              <a:ext uri="{FF2B5EF4-FFF2-40B4-BE49-F238E27FC236}">
                <a16:creationId xmlns:a16="http://schemas.microsoft.com/office/drawing/2014/main" id="{F070FED7-074E-7A44-8B97-DE40340E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236" y="80727"/>
            <a:ext cx="2055412" cy="204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nter image description here">
            <a:extLst>
              <a:ext uri="{FF2B5EF4-FFF2-40B4-BE49-F238E27FC236}">
                <a16:creationId xmlns:a16="http://schemas.microsoft.com/office/drawing/2014/main" id="{5D0341CF-832A-194F-ADB5-D45621807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06" y="3612893"/>
            <a:ext cx="4538588" cy="184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06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9A8A42C-CEE1-0945-B240-DE710040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89" y="1487285"/>
            <a:ext cx="4220967" cy="17170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100" dirty="0">
                <a:solidFill>
                  <a:schemeClr val="bg1"/>
                </a:solidFill>
              </a:rPr>
              <a:t>Game-Tree Complexity of Chess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1DE6A9A-8C86-5947-AB62-BF7A13323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408" y="4449208"/>
            <a:ext cx="4882283" cy="1721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80B2F2-DF8A-0841-90F2-533FB6C52CF6}"/>
              </a:ext>
            </a:extLst>
          </p:cNvPr>
          <p:cNvSpPr txBox="1"/>
          <p:nvPr/>
        </p:nvSpPr>
        <p:spPr>
          <a:xfrm>
            <a:off x="767290" y="3428999"/>
            <a:ext cx="4075054" cy="27412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 i="1" dirty="0">
                <a:solidFill>
                  <a:schemeClr val="bg1"/>
                </a:solidFill>
              </a:rPr>
              <a:t>Possible States of Chess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/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nl-NL" sz="4000" b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nl-NL" sz="4000" b="0" i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120</m:t>
                          </m:r>
                        </m:sup>
                      </m:sSup>
                    </m:oMath>
                  </m:oMathPara>
                </a14:m>
                <a:endParaRPr lang="en-NL" sz="40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52645C7-B289-E04A-9217-2BFC0A266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080" y="5016772"/>
                <a:ext cx="1508660" cy="707886"/>
              </a:xfrm>
              <a:prstGeom prst="rect">
                <a:avLst/>
              </a:prstGeom>
              <a:blipFill>
                <a:blip r:embed="rId3"/>
                <a:stretch>
                  <a:fillRect l="-252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316FD076-6888-C141-9E07-11EACBF93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526" y="0"/>
            <a:ext cx="2322220" cy="445092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56B0AAD9-7AA2-0247-89C2-B9BA6CC1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64" y="4446081"/>
            <a:ext cx="2318211" cy="210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6" descr="{\displaystyle {\mathsf {EXPTIME}}=\bigcup _{k\in \mathbb {N} }{\mathsf {DTIME}}\left(2^{n^{k}}\right).}">
            <a:extLst>
              <a:ext uri="{FF2B5EF4-FFF2-40B4-BE49-F238E27FC236}">
                <a16:creationId xmlns:a16="http://schemas.microsoft.com/office/drawing/2014/main" id="{EC0E3DBF-C559-0441-837F-308F8BB87AE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3441840" y="2772035"/>
            <a:ext cx="2801007" cy="8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C55A0C1-1DC5-0C46-8BB8-BDD1CE02E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407" y="6161123"/>
            <a:ext cx="29718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6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187C78E-80E2-ED49-BF33-C1F6D7535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3" y="2031415"/>
            <a:ext cx="5372100" cy="279517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A new (computer) chess champion is crowned, and the continued demise of  human Grandmasters - ExtremeTech">
            <a:extLst>
              <a:ext uri="{FF2B5EF4-FFF2-40B4-BE49-F238E27FC236}">
                <a16:creationId xmlns:a16="http://schemas.microsoft.com/office/drawing/2014/main" id="{BD69897F-725C-BF4C-83A9-50924C5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1689783"/>
            <a:ext cx="5372099" cy="347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3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E9C14-E944-4023-ACEF-2A2161F9E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632" r="-1" b="4344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AB687-76A6-BD41-94E1-E71150EB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Enter Software 2.0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30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Macintosh PowerPoint</Application>
  <PresentationFormat>Widescreen</PresentationFormat>
  <Paragraphs>46</Paragraphs>
  <Slides>18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Tw Cen MT</vt:lpstr>
      <vt:lpstr>Office Theme</vt:lpstr>
      <vt:lpstr>Software 2.0, Abstraction and Gödel’s Incompleteness Theorems</vt:lpstr>
      <vt:lpstr>How do we encode information into a computer?</vt:lpstr>
      <vt:lpstr>A Simple Case – Tic-Tac Toe</vt:lpstr>
      <vt:lpstr>A Simple Case – Tic-Tac Toe</vt:lpstr>
      <vt:lpstr>Software 1.0 ✅</vt:lpstr>
      <vt:lpstr>Slight Complication -- Chess</vt:lpstr>
      <vt:lpstr>Game-Tree Complexity of Chess</vt:lpstr>
      <vt:lpstr>PowerPoint Presentation</vt:lpstr>
      <vt:lpstr>Enter Software 2.0</vt:lpstr>
      <vt:lpstr>What is Software 2.0?</vt:lpstr>
      <vt:lpstr>Modern Artificial Intelligence</vt:lpstr>
      <vt:lpstr>Abstraction</vt:lpstr>
      <vt:lpstr>The Paradigm Shift</vt:lpstr>
      <vt:lpstr>The Incompleteness Theorem</vt:lpstr>
      <vt:lpstr>PowerPoint Presentation</vt:lpstr>
      <vt:lpstr>A Hint to the Next Paradigm -&gt; The Strange Loop</vt:lpstr>
      <vt:lpstr>J.S. Bach - Das Musikalische Opfer (The Musical Offering)</vt:lpstr>
      <vt:lpstr>How do we find the next paradigm?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2.0, Abstraction and Gödel’s Incompleteness Theorems</dc:title>
  <dc:creator>Nathnael Shenkute</dc:creator>
  <cp:lastModifiedBy>Nathnael Shenkute</cp:lastModifiedBy>
  <cp:revision>2</cp:revision>
  <dcterms:created xsi:type="dcterms:W3CDTF">2020-12-24T13:38:21Z</dcterms:created>
  <dcterms:modified xsi:type="dcterms:W3CDTF">2020-12-24T13:39:11Z</dcterms:modified>
</cp:coreProperties>
</file>